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69" r:id="rId2"/>
    <p:sldId id="264" r:id="rId3"/>
    <p:sldId id="302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7" r:id="rId17"/>
    <p:sldId id="282" r:id="rId18"/>
    <p:sldId id="283" r:id="rId19"/>
    <p:sldId id="284" r:id="rId20"/>
    <p:sldId id="285" r:id="rId21"/>
    <p:sldId id="286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</p:sldIdLst>
  <p:sldSz cx="9144000" cy="6858000" type="screen4x3"/>
  <p:notesSz cx="6858000" cy="9144000"/>
  <p:custDataLst>
    <p:tags r:id="rId46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64C3F-DDB5-4478-B008-4997D79D3311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22E1F-A686-4A95-B1F3-D5AF2003B52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45D51-C557-432A-BAAB-E5E7BFA5021F}" type="slidenum">
              <a:rPr lang="tr-TR"/>
              <a:pPr/>
              <a:t>17</a:t>
            </a:fld>
            <a:endParaRPr lang="tr-TR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45D51-C557-432A-BAAB-E5E7BFA5021F}" type="slidenum">
              <a:rPr lang="tr-TR"/>
              <a:pPr/>
              <a:t>18</a:t>
            </a:fld>
            <a:endParaRPr lang="tr-TR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45D51-C557-432A-BAAB-E5E7BFA5021F}" type="slidenum">
              <a:rPr lang="tr-TR"/>
              <a:pPr/>
              <a:t>19</a:t>
            </a:fld>
            <a:endParaRPr lang="tr-TR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45D51-C557-432A-BAAB-E5E7BFA5021F}" type="slidenum">
              <a:rPr lang="tr-TR"/>
              <a:pPr/>
              <a:t>20</a:t>
            </a:fld>
            <a:endParaRPr lang="tr-TR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45D51-C557-432A-BAAB-E5E7BFA5021F}" type="slidenum">
              <a:rPr lang="tr-TR"/>
              <a:pPr/>
              <a:t>21</a:t>
            </a:fld>
            <a:endParaRPr lang="tr-TR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94D1B-4218-46F9-8A89-E6685071E334}" type="slidenum">
              <a:rPr lang="tr-TR"/>
              <a:pPr/>
              <a:t>23</a:t>
            </a:fld>
            <a:endParaRPr lang="tr-TR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509EA51-CF5B-42C0-A804-C51E1E5953BE}" type="datetimeFigureOut">
              <a:rPr lang="tr-TR" smtClean="0"/>
              <a:pPr/>
              <a:t>24.09.2009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YAPAY ZEKA ÖDEV - 2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Kenan KILIÇASLAN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Trakya Üniversitesi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Fen Bilimleri Enstitüsü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err="1" smtClean="0">
                <a:latin typeface="Arial" pitchFamily="34" charset="0"/>
                <a:cs typeface="Arial" pitchFamily="34" charset="0"/>
              </a:rPr>
              <a:t>Makina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Mühendisliği Doktora Programı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214678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3000364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3428992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00166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1928794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6786578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500694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621507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7358082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00166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2071670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5429256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000364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621507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7358082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00166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357554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3000364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10.hareket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357818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621507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728664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00166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286512" y="3000372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5143504" y="3429000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071802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621507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728664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3428992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286512" y="3000372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3000364" y="3429000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varış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429256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6215074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7358082" y="364331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7143768" y="307181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286512" y="3071810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6715140" y="3071810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7 litre problemi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16430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Problem</a:t>
            </a:r>
            <a:r>
              <a:rPr lang="tr-TR" sz="2400">
                <a:solidFill>
                  <a:srgbClr val="FF3300"/>
                </a:solidFill>
                <a:latin typeface="Comic Sans MS" pitchFamily="66" charset="0"/>
              </a:rPr>
              <a:t>	</a:t>
            </a:r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:</a:t>
            </a:r>
            <a:r>
              <a:rPr lang="en-US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</a:rPr>
              <a:t>Ölçek Problemi</a:t>
            </a:r>
            <a:r>
              <a:rPr lang="en-US" sz="2400">
                <a:latin typeface="Comic Sans MS" pitchFamily="66" charset="0"/>
              </a:rPr>
              <a:t> </a:t>
            </a:r>
            <a:endParaRPr lang="tr-TR" sz="240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>
                <a:solidFill>
                  <a:srgbClr val="FF3300"/>
                </a:solidFill>
                <a:latin typeface="Comic Sans MS" pitchFamily="66" charset="0"/>
              </a:rPr>
              <a:t>Amaç		:</a:t>
            </a:r>
            <a:r>
              <a:rPr lang="tr-TR" sz="2400">
                <a:latin typeface="Comic Sans MS" pitchFamily="66" charset="0"/>
              </a:rPr>
              <a:t> En az hareket ile 7 litre suyu ölçmek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>
                <a:solidFill>
                  <a:srgbClr val="FF3300"/>
                </a:solidFill>
                <a:latin typeface="Comic Sans MS" pitchFamily="66" charset="0"/>
              </a:rPr>
              <a:t>Durumlar 	:</a:t>
            </a:r>
            <a:r>
              <a:rPr lang="tr-TR" sz="2400">
                <a:latin typeface="Comic Sans MS" pitchFamily="66" charset="0"/>
              </a:rPr>
              <a:t> 3 ölçek kabı ( 3, 5 ve 9  litrelik)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>
                <a:solidFill>
                  <a:srgbClr val="FF3300"/>
                </a:solidFill>
                <a:latin typeface="Comic Sans MS" pitchFamily="66" charset="0"/>
              </a:rPr>
              <a:t>Operatör	:</a:t>
            </a:r>
            <a:r>
              <a:rPr lang="tr-TR" sz="2400">
                <a:latin typeface="Comic Sans MS" pitchFamily="66" charset="0"/>
              </a:rPr>
              <a:t> Suyun yerini değiştirme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>
                <a:solidFill>
                  <a:srgbClr val="FF3300"/>
                </a:solidFill>
                <a:latin typeface="Comic Sans MS" pitchFamily="66" charset="0"/>
              </a:rPr>
              <a:t>Maliyet	:</a:t>
            </a:r>
            <a:r>
              <a:rPr lang="tr-TR" sz="2400">
                <a:latin typeface="Comic Sans MS" pitchFamily="66" charset="0"/>
              </a:rPr>
              <a:t> Yer değiştirme sayısı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1295400"/>
            <a:ext cx="3048000" cy="1600200"/>
            <a:chOff x="1776" y="1248"/>
            <a:chExt cx="1920" cy="1008"/>
          </a:xfrm>
        </p:grpSpPr>
        <p:sp>
          <p:nvSpPr>
            <p:cNvPr id="86020" name="AutoShape 4"/>
            <p:cNvSpPr>
              <a:spLocks noChangeArrowheads="1"/>
            </p:cNvSpPr>
            <p:nvPr/>
          </p:nvSpPr>
          <p:spPr bwMode="auto">
            <a:xfrm>
              <a:off x="1776" y="1824"/>
              <a:ext cx="480" cy="432"/>
            </a:xfrm>
            <a:prstGeom prst="can">
              <a:avLst>
                <a:gd name="adj" fmla="val 20602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3 l</a:t>
              </a:r>
            </a:p>
          </p:txBody>
        </p:sp>
        <p:sp>
          <p:nvSpPr>
            <p:cNvPr id="86021" name="AutoShape 5"/>
            <p:cNvSpPr>
              <a:spLocks noChangeArrowheads="1"/>
            </p:cNvSpPr>
            <p:nvPr/>
          </p:nvSpPr>
          <p:spPr bwMode="auto">
            <a:xfrm>
              <a:off x="2496" y="1680"/>
              <a:ext cx="480" cy="576"/>
            </a:xfrm>
            <a:prstGeom prst="can">
              <a:avLst>
                <a:gd name="adj" fmla="val 1937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pitchFamily="18" charset="0"/>
                </a:rPr>
                <a:t>5 l</a:t>
              </a:r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auto">
            <a:xfrm>
              <a:off x="3216" y="1248"/>
              <a:ext cx="480" cy="1008"/>
            </a:xfrm>
            <a:prstGeom prst="can">
              <a:avLst>
                <a:gd name="adj" fmla="val 20621"/>
              </a:avLst>
            </a:prstGeom>
            <a:solidFill>
              <a:srgbClr val="FF9900"/>
            </a:solidFill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9 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16430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Hareket 1 : 9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lt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doldur</a:t>
            </a:r>
            <a:endParaRPr lang="tr-TR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4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1295400"/>
            <a:ext cx="3048000" cy="1600200"/>
            <a:chOff x="1776" y="1248"/>
            <a:chExt cx="1920" cy="1008"/>
          </a:xfrm>
        </p:grpSpPr>
        <p:sp>
          <p:nvSpPr>
            <p:cNvPr id="86020" name="AutoShape 4"/>
            <p:cNvSpPr>
              <a:spLocks noChangeArrowheads="1"/>
            </p:cNvSpPr>
            <p:nvPr/>
          </p:nvSpPr>
          <p:spPr bwMode="auto">
            <a:xfrm>
              <a:off x="1776" y="1824"/>
              <a:ext cx="480" cy="432"/>
            </a:xfrm>
            <a:prstGeom prst="can">
              <a:avLst>
                <a:gd name="adj" fmla="val 20602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3 l</a:t>
              </a:r>
            </a:p>
          </p:txBody>
        </p:sp>
        <p:sp>
          <p:nvSpPr>
            <p:cNvPr id="86021" name="AutoShape 5"/>
            <p:cNvSpPr>
              <a:spLocks noChangeArrowheads="1"/>
            </p:cNvSpPr>
            <p:nvPr/>
          </p:nvSpPr>
          <p:spPr bwMode="auto">
            <a:xfrm>
              <a:off x="2496" y="1680"/>
              <a:ext cx="480" cy="576"/>
            </a:xfrm>
            <a:prstGeom prst="can">
              <a:avLst>
                <a:gd name="adj" fmla="val 1937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pitchFamily="18" charset="0"/>
                </a:rPr>
                <a:t>5 l</a:t>
              </a:r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auto">
            <a:xfrm>
              <a:off x="3216" y="1248"/>
              <a:ext cx="480" cy="1008"/>
            </a:xfrm>
            <a:prstGeom prst="can">
              <a:avLst>
                <a:gd name="adj" fmla="val 20621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9 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16430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Hareket 2 : 9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lt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nin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5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lt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boşalt</a:t>
            </a:r>
            <a:endParaRPr lang="tr-TR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4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1295400"/>
            <a:ext cx="3048000" cy="1600200"/>
            <a:chOff x="1776" y="1248"/>
            <a:chExt cx="1920" cy="1008"/>
          </a:xfrm>
        </p:grpSpPr>
        <p:sp>
          <p:nvSpPr>
            <p:cNvPr id="86020" name="AutoShape 4"/>
            <p:cNvSpPr>
              <a:spLocks noChangeArrowheads="1"/>
            </p:cNvSpPr>
            <p:nvPr/>
          </p:nvSpPr>
          <p:spPr bwMode="auto">
            <a:xfrm>
              <a:off x="1776" y="1824"/>
              <a:ext cx="480" cy="432"/>
            </a:xfrm>
            <a:prstGeom prst="can">
              <a:avLst>
                <a:gd name="adj" fmla="val 20602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3 l</a:t>
              </a:r>
            </a:p>
          </p:txBody>
        </p:sp>
        <p:sp>
          <p:nvSpPr>
            <p:cNvPr id="86021" name="AutoShape 5"/>
            <p:cNvSpPr>
              <a:spLocks noChangeArrowheads="1"/>
            </p:cNvSpPr>
            <p:nvPr/>
          </p:nvSpPr>
          <p:spPr bwMode="auto">
            <a:xfrm>
              <a:off x="2496" y="1680"/>
              <a:ext cx="480" cy="576"/>
            </a:xfrm>
            <a:prstGeom prst="can">
              <a:avLst>
                <a:gd name="adj" fmla="val 19378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5 l</a:t>
              </a:r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auto">
            <a:xfrm>
              <a:off x="3216" y="1248"/>
              <a:ext cx="480" cy="1008"/>
            </a:xfrm>
            <a:prstGeom prst="can">
              <a:avLst>
                <a:gd name="adj" fmla="val 20621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9 l</a:t>
              </a:r>
            </a:p>
          </p:txBody>
        </p:sp>
      </p:grp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72066" y="2000240"/>
            <a:ext cx="762000" cy="914400"/>
          </a:xfrm>
          <a:prstGeom prst="can">
            <a:avLst>
              <a:gd name="adj" fmla="val 19378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tr-TR" sz="2400" i="1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3 Yamyam ve 3 Misyoner Problemi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16430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Hareket 3 : 3lt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lik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kabı doldur</a:t>
            </a:r>
            <a:endParaRPr lang="tr-TR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4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1295400"/>
            <a:ext cx="3048000" cy="1600200"/>
            <a:chOff x="1776" y="1248"/>
            <a:chExt cx="1920" cy="1008"/>
          </a:xfrm>
        </p:grpSpPr>
        <p:sp>
          <p:nvSpPr>
            <p:cNvPr id="86020" name="AutoShape 4"/>
            <p:cNvSpPr>
              <a:spLocks noChangeArrowheads="1"/>
            </p:cNvSpPr>
            <p:nvPr/>
          </p:nvSpPr>
          <p:spPr bwMode="auto">
            <a:xfrm>
              <a:off x="1776" y="1824"/>
              <a:ext cx="480" cy="432"/>
            </a:xfrm>
            <a:prstGeom prst="can">
              <a:avLst>
                <a:gd name="adj" fmla="val 20602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3 l</a:t>
              </a:r>
            </a:p>
          </p:txBody>
        </p:sp>
        <p:sp>
          <p:nvSpPr>
            <p:cNvPr id="86021" name="AutoShape 5"/>
            <p:cNvSpPr>
              <a:spLocks noChangeArrowheads="1"/>
            </p:cNvSpPr>
            <p:nvPr/>
          </p:nvSpPr>
          <p:spPr bwMode="auto">
            <a:xfrm>
              <a:off x="2496" y="1680"/>
              <a:ext cx="480" cy="576"/>
            </a:xfrm>
            <a:prstGeom prst="can">
              <a:avLst>
                <a:gd name="adj" fmla="val 19378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5 l</a:t>
              </a:r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auto">
            <a:xfrm>
              <a:off x="3216" y="1248"/>
              <a:ext cx="480" cy="1008"/>
            </a:xfrm>
            <a:prstGeom prst="can">
              <a:avLst>
                <a:gd name="adj" fmla="val 20621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9 l</a:t>
              </a:r>
            </a:p>
          </p:txBody>
        </p:sp>
      </p:grp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72066" y="2000240"/>
            <a:ext cx="762000" cy="914400"/>
          </a:xfrm>
          <a:prstGeom prst="can">
            <a:avLst>
              <a:gd name="adj" fmla="val 19378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tr-TR" sz="2400" i="1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16430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Hareket 4 : 3lt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lik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kabı 9 </a:t>
            </a:r>
            <a:r>
              <a:rPr lang="tr-TR" dirty="0" err="1" smtClean="0">
                <a:solidFill>
                  <a:srgbClr val="FF3300"/>
                </a:solidFill>
                <a:latin typeface="Comic Sans MS" pitchFamily="66" charset="0"/>
              </a:rPr>
              <a:t>lt</a:t>
            </a:r>
            <a:r>
              <a:rPr lang="tr-TR" dirty="0" smtClean="0">
                <a:solidFill>
                  <a:srgbClr val="FF3300"/>
                </a:solidFill>
                <a:latin typeface="Comic Sans MS" pitchFamily="66" charset="0"/>
              </a:rPr>
              <a:t> kaba boşalt</a:t>
            </a:r>
            <a:endParaRPr lang="tr-TR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4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62400" y="1295400"/>
            <a:ext cx="1905000" cy="1600200"/>
            <a:chOff x="2496" y="1248"/>
            <a:chExt cx="1200" cy="1008"/>
          </a:xfrm>
        </p:grpSpPr>
        <p:sp>
          <p:nvSpPr>
            <p:cNvPr id="86020" name="AutoShape 4"/>
            <p:cNvSpPr>
              <a:spLocks noChangeArrowheads="1"/>
            </p:cNvSpPr>
            <p:nvPr/>
          </p:nvSpPr>
          <p:spPr bwMode="auto">
            <a:xfrm>
              <a:off x="3195" y="1377"/>
              <a:ext cx="480" cy="432"/>
            </a:xfrm>
            <a:prstGeom prst="can">
              <a:avLst>
                <a:gd name="adj" fmla="val 20602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3 l</a:t>
              </a:r>
            </a:p>
          </p:txBody>
        </p:sp>
        <p:sp>
          <p:nvSpPr>
            <p:cNvPr id="86021" name="AutoShape 5"/>
            <p:cNvSpPr>
              <a:spLocks noChangeArrowheads="1"/>
            </p:cNvSpPr>
            <p:nvPr/>
          </p:nvSpPr>
          <p:spPr bwMode="auto">
            <a:xfrm>
              <a:off x="2496" y="1680"/>
              <a:ext cx="480" cy="576"/>
            </a:xfrm>
            <a:prstGeom prst="can">
              <a:avLst>
                <a:gd name="adj" fmla="val 19378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5 l</a:t>
              </a:r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auto">
            <a:xfrm>
              <a:off x="3216" y="1248"/>
              <a:ext cx="480" cy="1008"/>
            </a:xfrm>
            <a:prstGeom prst="can">
              <a:avLst>
                <a:gd name="adj" fmla="val 20621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Times New Roman" pitchFamily="18" charset="0"/>
                </a:rPr>
                <a:t>9 l</a:t>
              </a:r>
            </a:p>
          </p:txBody>
        </p:sp>
      </p:grp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72066" y="2000240"/>
            <a:ext cx="762000" cy="914400"/>
          </a:xfrm>
          <a:prstGeom prst="can">
            <a:avLst>
              <a:gd name="adj" fmla="val 19378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tr-TR" sz="2400" i="1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l</a:t>
            </a:r>
          </a:p>
        </p:txBody>
      </p:sp>
      <p:sp>
        <p:nvSpPr>
          <p:cNvPr id="8" name="7 Dikdörtgen"/>
          <p:cNvSpPr/>
          <p:nvPr/>
        </p:nvSpPr>
        <p:spPr>
          <a:xfrm>
            <a:off x="5286380" y="1643050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tr-TR" i="1" dirty="0" smtClean="0">
                <a:latin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</a:rPr>
              <a:t> l</a:t>
            </a:r>
            <a:endParaRPr lang="en-US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A dan G ye ulaşmak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3300"/>
                </a:solidFill>
              </a:rPr>
              <a:t>Problem</a:t>
            </a:r>
            <a:endParaRPr lang="tr-TR" dirty="0">
              <a:solidFill>
                <a:srgbClr val="FF3300"/>
              </a:solidFill>
            </a:endParaRPr>
          </a:p>
        </p:txBody>
      </p:sp>
      <p:sp>
        <p:nvSpPr>
          <p:cNvPr id="212206" name="Rectangle 238"/>
          <p:cNvSpPr>
            <a:spLocks noChangeArrowheads="1"/>
          </p:cNvSpPr>
          <p:nvPr/>
        </p:nvSpPr>
        <p:spPr bwMode="auto">
          <a:xfrm>
            <a:off x="1228725" y="1743075"/>
            <a:ext cx="1446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12203" name="Text Box 235"/>
          <p:cNvSpPr txBox="1">
            <a:spLocks noChangeArrowheads="1"/>
          </p:cNvSpPr>
          <p:nvPr/>
        </p:nvSpPr>
        <p:spPr bwMode="auto">
          <a:xfrm>
            <a:off x="3132138" y="1557338"/>
            <a:ext cx="54721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49263" algn="just" eaLnBrk="0" hangingPunct="0">
              <a:buSzPct val="100000"/>
              <a:buFontTx/>
              <a:buAutoNum type="alphaLcParenR"/>
              <a:tabLst>
                <a:tab pos="1257300" algn="l"/>
              </a:tabLst>
            </a:pPr>
            <a:r>
              <a:rPr lang="tr-TR" sz="1800">
                <a:latin typeface="Times New Roman" pitchFamily="18" charset="0"/>
                <a:cs typeface="Times New Roman" pitchFamily="18" charset="0"/>
              </a:rPr>
              <a:t>Başlangıç durum </a:t>
            </a:r>
            <a:r>
              <a:rPr lang="tr-TR" sz="18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1800">
                <a:latin typeface="Times New Roman" pitchFamily="18" charset="0"/>
                <a:cs typeface="Times New Roman" pitchFamily="18" charset="0"/>
              </a:rPr>
              <a:t>, amaç durum </a:t>
            </a:r>
            <a:r>
              <a:rPr lang="tr-TR" sz="1800" b="1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tr-TR" sz="1800">
                <a:latin typeface="Times New Roman" pitchFamily="18" charset="0"/>
                <a:cs typeface="Times New Roman" pitchFamily="18" charset="0"/>
              </a:rPr>
              <a:t>olmak üzere durum uzayını arama-ağıcı olarak çiziniz. (Genişletilen her düğümdeki çocukların alfabetik sıraya göre üretildiğini farzedin)</a:t>
            </a:r>
            <a:r>
              <a:rPr lang="tr-TR" sz="1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49263" algn="just" eaLnBrk="0" hangingPunct="0">
              <a:buSzPct val="100000"/>
              <a:buFontTx/>
              <a:buAutoNum type="alphaLcParenR"/>
              <a:tabLst>
                <a:tab pos="1257300" algn="l"/>
              </a:tabLst>
            </a:pPr>
            <a:r>
              <a:rPr lang="tr-TR" sz="1800">
                <a:latin typeface="Times New Roman" pitchFamily="18" charset="0"/>
                <a:cs typeface="Times New Roman" pitchFamily="18" charset="0"/>
              </a:rPr>
              <a:t>Uniform cost arama </a:t>
            </a:r>
            <a:r>
              <a:rPr lang="tr-TR" sz="1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49263" algn="just" eaLnBrk="0" hangingPunct="0">
              <a:buSzPct val="100000"/>
              <a:buFontTx/>
              <a:buAutoNum type="alphaLcParenR"/>
              <a:tabLst>
                <a:tab pos="1257300" algn="l"/>
              </a:tabLst>
            </a:pPr>
            <a:r>
              <a:rPr lang="tr-TR" sz="1800">
                <a:latin typeface="Times New Roman" pitchFamily="18" charset="0"/>
                <a:cs typeface="Times New Roman" pitchFamily="18" charset="0"/>
              </a:rPr>
              <a:t>Iterative deepening arama </a:t>
            </a:r>
            <a:r>
              <a:rPr lang="tr-TR" sz="1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49263" algn="just" eaLnBrk="0" hangingPunct="0">
              <a:buSzPct val="100000"/>
              <a:buFontTx/>
              <a:buAutoNum type="alphaLcParenR"/>
              <a:tabLst>
                <a:tab pos="1257300" algn="l"/>
              </a:tabLst>
            </a:pPr>
            <a:endParaRPr lang="tr-TR" sz="180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tabLst>
                <a:tab pos="1257300" algn="l"/>
              </a:tabLst>
            </a:pPr>
            <a:r>
              <a:rPr lang="tr-TR" sz="1800" b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tr-TR" sz="1800">
                <a:latin typeface="Times New Roman" pitchFamily="18" charset="0"/>
                <a:cs typeface="Times New Roman" pitchFamily="18" charset="0"/>
              </a:rPr>
              <a:t>: Arama algoritmalarının her adımı için</a:t>
            </a:r>
          </a:p>
          <a:p>
            <a:pPr indent="449263" algn="just" eaLnBrk="0" hangingPunct="0">
              <a:tabLst>
                <a:tab pos="1257300" algn="l"/>
              </a:tabLst>
            </a:pPr>
            <a:r>
              <a:rPr lang="tr-TR" sz="1800">
                <a:latin typeface="Times New Roman" pitchFamily="18" charset="0"/>
                <a:cs typeface="Times New Roman" pitchFamily="18" charset="0"/>
              </a:rPr>
              <a:t>- Hangi düğümün genişletildiği</a:t>
            </a:r>
          </a:p>
          <a:p>
            <a:pPr indent="449263" algn="just" eaLnBrk="0" hangingPunct="0">
              <a:tabLst>
                <a:tab pos="1257300" algn="l"/>
              </a:tabLst>
            </a:pPr>
            <a:r>
              <a:rPr lang="tr-TR" sz="1800">
                <a:latin typeface="Times New Roman" pitchFamily="18" charset="0"/>
                <a:cs typeface="Times New Roman" pitchFamily="18" charset="0"/>
              </a:rPr>
              <a:t>- Eklenen düğüm listesinde, düğüm adı ve arama ağıcına göre yol maliyeti  gösterilecektir.</a:t>
            </a:r>
          </a:p>
        </p:txBody>
      </p:sp>
      <p:graphicFrame>
        <p:nvGraphicFramePr>
          <p:cNvPr id="212434" name="Group 466"/>
          <p:cNvGraphicFramePr>
            <a:graphicFrameLocks noGrp="1"/>
          </p:cNvGraphicFramePr>
          <p:nvPr/>
        </p:nvGraphicFramePr>
        <p:xfrm>
          <a:off x="684213" y="1484313"/>
          <a:ext cx="2159000" cy="430053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19137"/>
                <a:gridCol w="720725"/>
                <a:gridCol w="71913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Mevcut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Durum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Sonraki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Durum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Maliyet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87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AĞAÇ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92906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4580675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0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92906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4580675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928662" y="257174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Metin kutusu"/>
          <p:cNvSpPr txBox="1"/>
          <p:nvPr/>
        </p:nvSpPr>
        <p:spPr>
          <a:xfrm>
            <a:off x="500034" y="164305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[a]     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1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92906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4580675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857224" y="3500438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Metin kutusu"/>
          <p:cNvSpPr txBox="1"/>
          <p:nvPr/>
        </p:nvSpPr>
        <p:spPr>
          <a:xfrm>
            <a:off x="500034" y="1643050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[a,b]         4</a:t>
            </a:r>
          </a:p>
          <a:p>
            <a:r>
              <a:rPr lang="tr-TR" dirty="0" smtClean="0"/>
              <a:t>[a,c]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1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92906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4580675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857224" y="3500438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Metin kutusu"/>
          <p:cNvSpPr txBox="1"/>
          <p:nvPr/>
        </p:nvSpPr>
        <p:spPr>
          <a:xfrm>
            <a:off x="500034" y="1643050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[a,b]         4</a:t>
            </a:r>
          </a:p>
          <a:p>
            <a:r>
              <a:rPr lang="tr-TR" dirty="0" smtClean="0"/>
              <a:t>[a,c]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2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Metin kutusu"/>
          <p:cNvSpPr txBox="1"/>
          <p:nvPr/>
        </p:nvSpPr>
        <p:spPr>
          <a:xfrm>
            <a:off x="500034" y="1643050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[a,b,e]         12</a:t>
            </a:r>
          </a:p>
          <a:p>
            <a:r>
              <a:rPr lang="tr-TR" dirty="0" smtClean="0"/>
              <a:t>[a,b,d]         7</a:t>
            </a:r>
          </a:p>
          <a:p>
            <a:r>
              <a:rPr lang="tr-TR" dirty="0" smtClean="0"/>
              <a:t>[a,c,f]           7</a:t>
            </a:r>
          </a:p>
          <a:p>
            <a:r>
              <a:rPr lang="tr-TR" dirty="0" smtClean="0"/>
              <a:t>[a,c,c]  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Başlangıç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143240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85722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428728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928662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92879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1928794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428728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2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Metin kutusu"/>
          <p:cNvSpPr txBox="1"/>
          <p:nvPr/>
        </p:nvSpPr>
        <p:spPr>
          <a:xfrm>
            <a:off x="500034" y="1643050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[a,b,e]         12</a:t>
            </a:r>
          </a:p>
          <a:p>
            <a:r>
              <a:rPr lang="tr-TR" dirty="0" smtClean="0"/>
              <a:t>[a,b,d]         7</a:t>
            </a:r>
          </a:p>
          <a:p>
            <a:r>
              <a:rPr lang="tr-TR" dirty="0" smtClean="0"/>
              <a:t>[a,c,f]           7</a:t>
            </a:r>
          </a:p>
          <a:p>
            <a:r>
              <a:rPr lang="tr-TR" dirty="0" smtClean="0"/>
              <a:t>[a,c,c]  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2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Metin kutusu"/>
          <p:cNvSpPr txBox="1"/>
          <p:nvPr/>
        </p:nvSpPr>
        <p:spPr>
          <a:xfrm>
            <a:off x="500034" y="1643050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[a,b,e]         12</a:t>
            </a:r>
          </a:p>
          <a:p>
            <a:r>
              <a:rPr lang="tr-TR" dirty="0" smtClean="0"/>
              <a:t>[a,b,d]         7</a:t>
            </a:r>
          </a:p>
          <a:p>
            <a:r>
              <a:rPr lang="tr-TR" dirty="0" smtClean="0"/>
              <a:t>[a,c,f]           7</a:t>
            </a:r>
          </a:p>
          <a:p>
            <a:r>
              <a:rPr lang="tr-TR" dirty="0" smtClean="0"/>
              <a:t>[a,c,c]  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2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Metin kutusu"/>
          <p:cNvSpPr txBox="1"/>
          <p:nvPr/>
        </p:nvSpPr>
        <p:spPr>
          <a:xfrm>
            <a:off x="500034" y="1643050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[a,b,e]         12</a:t>
            </a:r>
          </a:p>
          <a:p>
            <a:r>
              <a:rPr lang="tr-TR" dirty="0" smtClean="0"/>
              <a:t>[a,b,d]         7</a:t>
            </a:r>
          </a:p>
          <a:p>
            <a:r>
              <a:rPr lang="tr-TR" dirty="0" smtClean="0"/>
              <a:t>[a,c,f]           7</a:t>
            </a:r>
          </a:p>
          <a:p>
            <a:r>
              <a:rPr lang="tr-TR" dirty="0" smtClean="0"/>
              <a:t>[a,c,c]  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2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Metin kutusu"/>
          <p:cNvSpPr txBox="1"/>
          <p:nvPr/>
        </p:nvSpPr>
        <p:spPr>
          <a:xfrm>
            <a:off x="500034" y="1643050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[a,b,e]         12</a:t>
            </a:r>
          </a:p>
          <a:p>
            <a:r>
              <a:rPr lang="tr-TR" dirty="0" smtClean="0"/>
              <a:t>[a,b,d]         7</a:t>
            </a:r>
          </a:p>
          <a:p>
            <a:r>
              <a:rPr lang="tr-TR" dirty="0" smtClean="0"/>
              <a:t>[a,c,f]           7</a:t>
            </a:r>
          </a:p>
          <a:p>
            <a:r>
              <a:rPr lang="tr-TR" dirty="0" smtClean="0"/>
              <a:t>[a,c,c]      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3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4357694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Metin kutusu"/>
          <p:cNvSpPr txBox="1"/>
          <p:nvPr/>
        </p:nvSpPr>
        <p:spPr>
          <a:xfrm>
            <a:off x="500034" y="1643050"/>
            <a:ext cx="18598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    14</a:t>
            </a:r>
          </a:p>
          <a:p>
            <a:r>
              <a:rPr lang="tr-TR" dirty="0" smtClean="0"/>
              <a:t>[a,b,d,c]         9</a:t>
            </a:r>
          </a:p>
          <a:p>
            <a:r>
              <a:rPr lang="tr-TR" dirty="0" smtClean="0"/>
              <a:t>[a,c,f,g]          15</a:t>
            </a:r>
          </a:p>
          <a:p>
            <a:r>
              <a:rPr lang="tr-TR" dirty="0" smtClean="0"/>
              <a:t>[a,b,d,e]        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Iterative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deepening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 seviye 4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78592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857496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928934"/>
            <a:ext cx="428628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3714752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85762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929066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973188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3294791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3116196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830576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2000240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715008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652105" y="4294923"/>
            <a:ext cx="1197112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92906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2678902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83044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879794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21431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3714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4572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32099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9291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3571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59293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33" name="32 Düz Bağlayıcı"/>
          <p:cNvCxnSpPr/>
          <p:nvPr/>
        </p:nvCxnSpPr>
        <p:spPr>
          <a:xfrm>
            <a:off x="785786" y="6072206"/>
            <a:ext cx="67151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val"/>
          <p:cNvSpPr/>
          <p:nvPr/>
        </p:nvSpPr>
        <p:spPr>
          <a:xfrm>
            <a:off x="6643702" y="3143248"/>
            <a:ext cx="428628" cy="428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cxnSp>
        <p:nvCxnSpPr>
          <p:cNvPr id="54" name="53 Düz Ok Bağlayıcısı"/>
          <p:cNvCxnSpPr>
            <a:stCxn id="6" idx="6"/>
            <a:endCxn id="52" idx="2"/>
          </p:cNvCxnSpPr>
          <p:nvPr/>
        </p:nvCxnSpPr>
        <p:spPr>
          <a:xfrm>
            <a:off x="6215074" y="314324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Metin kutusu"/>
          <p:cNvSpPr txBox="1"/>
          <p:nvPr/>
        </p:nvSpPr>
        <p:spPr>
          <a:xfrm>
            <a:off x="500034" y="1643050"/>
            <a:ext cx="19287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    14</a:t>
            </a:r>
          </a:p>
          <a:p>
            <a:r>
              <a:rPr lang="tr-TR" dirty="0" smtClean="0"/>
              <a:t>[a,b,d,e,g]       13</a:t>
            </a:r>
          </a:p>
          <a:p>
            <a:r>
              <a:rPr lang="tr-TR" dirty="0" smtClean="0"/>
              <a:t>[a,c,f,g]          15</a:t>
            </a:r>
          </a:p>
          <a:p>
            <a:r>
              <a:rPr lang="tr-TR" dirty="0" smtClean="0"/>
              <a:t>[a,b,d,e]        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1.YOL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21481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8605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8644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85762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192879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428624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78644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333050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222321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325906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268756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464343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542925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493785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235742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468782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475059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612648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357186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242886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507206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00036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0043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14324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463866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492919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500062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635795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600076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 rot="10800000" flipV="1">
            <a:off x="3071802" y="1214422"/>
            <a:ext cx="928694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 rot="5400000">
            <a:off x="2035951" y="2321711"/>
            <a:ext cx="714380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>
            <a:off x="2143108" y="3571876"/>
            <a:ext cx="2000264" cy="128588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2.YOL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 rot="10800000" flipV="1">
            <a:off x="4143372" y="1214422"/>
            <a:ext cx="928694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>
            <a:off x="4500562" y="2357430"/>
            <a:ext cx="642942" cy="42862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>
            <a:off x="3214678" y="3571876"/>
            <a:ext cx="2000264" cy="128588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rot="10800000" flipV="1">
            <a:off x="3643306" y="3286124"/>
            <a:ext cx="1214446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3.YOL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 rot="10800000" flipV="1">
            <a:off x="4143372" y="1214422"/>
            <a:ext cx="928694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>
            <a:off x="4500562" y="2357430"/>
            <a:ext cx="642942" cy="42862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6200000" flipH="1">
            <a:off x="6821503" y="3108323"/>
            <a:ext cx="1000926" cy="7064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flipV="1">
            <a:off x="5357818" y="2285992"/>
            <a:ext cx="1428760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  <p:cxnSp>
        <p:nvCxnSpPr>
          <p:cNvPr id="59" name="58 Düz Ok Bağlayıcısı"/>
          <p:cNvCxnSpPr/>
          <p:nvPr/>
        </p:nvCxnSpPr>
        <p:spPr>
          <a:xfrm rot="10800000" flipV="1">
            <a:off x="5857884" y="4214818"/>
            <a:ext cx="1214446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Metin kutusu"/>
          <p:cNvSpPr txBox="1"/>
          <p:nvPr/>
        </p:nvSpPr>
        <p:spPr>
          <a:xfrm>
            <a:off x="357158" y="2643182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[A,B,D,C,F,G]     23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18 Grup"/>
          <p:cNvGrpSpPr/>
          <p:nvPr/>
        </p:nvGrpSpPr>
        <p:grpSpPr>
          <a:xfrm>
            <a:off x="3143240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2928926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428728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357554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92879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1928794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428728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4.YOL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 rot="10800000" flipV="1">
            <a:off x="4143372" y="1214422"/>
            <a:ext cx="928694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>
            <a:off x="4500562" y="2357430"/>
            <a:ext cx="642942" cy="42862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0800000" flipV="1">
            <a:off x="5500694" y="2714620"/>
            <a:ext cx="1357322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flipV="1">
            <a:off x="5357818" y="2285992"/>
            <a:ext cx="1428760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  <p:cxnSp>
        <p:nvCxnSpPr>
          <p:cNvPr id="59" name="58 Düz Ok Bağlayıcısı"/>
          <p:cNvCxnSpPr/>
          <p:nvPr/>
        </p:nvCxnSpPr>
        <p:spPr>
          <a:xfrm rot="10800000" flipV="1">
            <a:off x="3571868" y="3286124"/>
            <a:ext cx="1357322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Metin kutusu"/>
          <p:cNvSpPr txBox="1"/>
          <p:nvPr/>
        </p:nvSpPr>
        <p:spPr>
          <a:xfrm>
            <a:off x="357158" y="2643182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[A,B,D,C,F,G]     23</a:t>
            </a:r>
            <a:endParaRPr lang="tr-TR" dirty="0"/>
          </a:p>
        </p:txBody>
      </p:sp>
      <p:cxnSp>
        <p:nvCxnSpPr>
          <p:cNvPr id="52" name="51 Düz Ok Bağlayıcısı"/>
          <p:cNvCxnSpPr/>
          <p:nvPr/>
        </p:nvCxnSpPr>
        <p:spPr>
          <a:xfrm>
            <a:off x="3214678" y="3571876"/>
            <a:ext cx="2071702" cy="121444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Metin kutusu"/>
          <p:cNvSpPr txBox="1"/>
          <p:nvPr/>
        </p:nvSpPr>
        <p:spPr>
          <a:xfrm>
            <a:off x="357158" y="3643314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[A,B,D,C,D,E,G]     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5.YOL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>
            <a:off x="5929322" y="1142984"/>
            <a:ext cx="1071570" cy="85725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0800000" flipV="1">
            <a:off x="5786446" y="4214818"/>
            <a:ext cx="1214446" cy="64294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rot="5400000">
            <a:off x="6858016" y="3143248"/>
            <a:ext cx="1000132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  <p:sp>
        <p:nvSpPr>
          <p:cNvPr id="61" name="60 Metin kutusu"/>
          <p:cNvSpPr txBox="1"/>
          <p:nvPr/>
        </p:nvSpPr>
        <p:spPr>
          <a:xfrm>
            <a:off x="357158" y="2643182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[A,B,D,C,F,G]     23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357158" y="3643314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[A,B,D,C,D,E,G]     17</a:t>
            </a:r>
            <a:endParaRPr lang="tr-TR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357158" y="4071942"/>
            <a:ext cx="1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[A,C,F, G]     15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6.YOL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>
            <a:off x="5929322" y="1142984"/>
            <a:ext cx="1071570" cy="85725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0800000" flipV="1">
            <a:off x="3714744" y="3286124"/>
            <a:ext cx="1143008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rot="10800000" flipV="1">
            <a:off x="5572132" y="2643182"/>
            <a:ext cx="1287472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  <p:sp>
        <p:nvSpPr>
          <p:cNvPr id="61" name="60 Metin kutusu"/>
          <p:cNvSpPr txBox="1"/>
          <p:nvPr/>
        </p:nvSpPr>
        <p:spPr>
          <a:xfrm>
            <a:off x="357158" y="2643182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[A,B,D,C,F,G]     23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357158" y="3643314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[A,B,D,C,D,E,G]     17</a:t>
            </a:r>
            <a:endParaRPr lang="tr-TR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357158" y="4071942"/>
            <a:ext cx="1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[A,C,F, G]     15</a:t>
            </a:r>
            <a:endParaRPr lang="tr-TR" dirty="0"/>
          </a:p>
        </p:txBody>
      </p:sp>
      <p:cxnSp>
        <p:nvCxnSpPr>
          <p:cNvPr id="50" name="49 Düz Ok Bağlayıcısı"/>
          <p:cNvCxnSpPr/>
          <p:nvPr/>
        </p:nvCxnSpPr>
        <p:spPr>
          <a:xfrm>
            <a:off x="3357554" y="3643314"/>
            <a:ext cx="1785950" cy="114300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Metin kutusu"/>
          <p:cNvSpPr txBox="1"/>
          <p:nvPr/>
        </p:nvSpPr>
        <p:spPr>
          <a:xfrm>
            <a:off x="357158" y="4572008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[A,C,D,E, G]     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54032"/>
          </a:xfrm>
        </p:spPr>
        <p:txBody>
          <a:bodyPr/>
          <a:lstStyle/>
          <a:p>
            <a:r>
              <a:rPr lang="tr-TR" dirty="0" smtClean="0"/>
              <a:t>UNIFORM COST ARAMA uygun yol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286380" y="10001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857620" y="207167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858016" y="21431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92919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300036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5357818" y="464344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858016" y="371475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</a:t>
            </a:r>
            <a:endParaRPr lang="tr-TR" dirty="0"/>
          </a:p>
        </p:txBody>
      </p:sp>
      <p:cxnSp>
        <p:nvCxnSpPr>
          <p:cNvPr id="12" name="11 Düz Ok Bağlayıcısı"/>
          <p:cNvCxnSpPr>
            <a:stCxn id="4" idx="3"/>
            <a:endCxn id="5" idx="7"/>
          </p:cNvCxnSpPr>
          <p:nvPr/>
        </p:nvCxnSpPr>
        <p:spPr>
          <a:xfrm rot="5400000">
            <a:off x="4402072" y="1187370"/>
            <a:ext cx="768484" cy="112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stCxn id="5" idx="3"/>
            <a:endCxn id="8" idx="7"/>
          </p:cNvCxnSpPr>
          <p:nvPr/>
        </p:nvCxnSpPr>
        <p:spPr>
          <a:xfrm rot="5400000">
            <a:off x="3294783" y="2508973"/>
            <a:ext cx="697046" cy="55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5" idx="5"/>
            <a:endCxn id="7" idx="1"/>
          </p:cNvCxnSpPr>
          <p:nvPr/>
        </p:nvCxnSpPr>
        <p:spPr>
          <a:xfrm rot="16200000" flipH="1">
            <a:off x="4330634" y="2330378"/>
            <a:ext cx="554170" cy="76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>
            <a:stCxn id="8" idx="5"/>
            <a:endCxn id="9" idx="1"/>
          </p:cNvCxnSpPr>
          <p:nvPr/>
        </p:nvCxnSpPr>
        <p:spPr>
          <a:xfrm rot="16200000" flipH="1">
            <a:off x="3759130" y="3044758"/>
            <a:ext cx="1268550" cy="205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4" idx="6"/>
            <a:endCxn id="6" idx="1"/>
          </p:cNvCxnSpPr>
          <p:nvPr/>
        </p:nvCxnSpPr>
        <p:spPr>
          <a:xfrm>
            <a:off x="5715008" y="1214422"/>
            <a:ext cx="1205779" cy="99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6" idx="4"/>
            <a:endCxn id="10" idx="0"/>
          </p:cNvCxnSpPr>
          <p:nvPr/>
        </p:nvCxnSpPr>
        <p:spPr>
          <a:xfrm rot="5400000">
            <a:off x="6500826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stCxn id="10" idx="3"/>
            <a:endCxn id="9" idx="7"/>
          </p:cNvCxnSpPr>
          <p:nvPr/>
        </p:nvCxnSpPr>
        <p:spPr>
          <a:xfrm rot="5400000">
            <a:off x="6009427" y="3794857"/>
            <a:ext cx="625608" cy="119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7" idx="2"/>
            <a:endCxn id="8" idx="6"/>
          </p:cNvCxnSpPr>
          <p:nvPr/>
        </p:nvCxnSpPr>
        <p:spPr>
          <a:xfrm rot="10800000" flipV="1">
            <a:off x="3428992" y="314324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>
            <a:stCxn id="7" idx="7"/>
            <a:endCxn id="6" idx="2"/>
          </p:cNvCxnSpPr>
          <p:nvPr/>
        </p:nvCxnSpPr>
        <p:spPr>
          <a:xfrm rot="5400000" flipH="1" flipV="1">
            <a:off x="5759394" y="1893084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>
            <a:stCxn id="6" idx="3"/>
            <a:endCxn id="7" idx="6"/>
          </p:cNvCxnSpPr>
          <p:nvPr/>
        </p:nvCxnSpPr>
        <p:spPr>
          <a:xfrm rot="5400000">
            <a:off x="5822166" y="2044626"/>
            <a:ext cx="634275" cy="1562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Serbest Form"/>
          <p:cNvSpPr/>
          <p:nvPr/>
        </p:nvSpPr>
        <p:spPr>
          <a:xfrm>
            <a:off x="7198050" y="2093976"/>
            <a:ext cx="288036" cy="228600"/>
          </a:xfrm>
          <a:custGeom>
            <a:avLst/>
            <a:gdLst>
              <a:gd name="connsiteX0" fmla="*/ 0 w 288036"/>
              <a:gd name="connsiteY0" fmla="*/ 64008 h 228600"/>
              <a:gd name="connsiteX1" fmla="*/ 274320 w 288036"/>
              <a:gd name="connsiteY1" fmla="*/ 27432 h 228600"/>
              <a:gd name="connsiteX2" fmla="*/ 82296 w 28803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036" h="228600">
                <a:moveTo>
                  <a:pt x="0" y="64008"/>
                </a:moveTo>
                <a:cubicBezTo>
                  <a:pt x="130302" y="32004"/>
                  <a:pt x="260604" y="0"/>
                  <a:pt x="274320" y="27432"/>
                </a:cubicBezTo>
                <a:cubicBezTo>
                  <a:pt x="288036" y="54864"/>
                  <a:pt x="102108" y="198120"/>
                  <a:pt x="82296" y="228600"/>
                </a:cubicBezTo>
              </a:path>
            </a:pathLst>
          </a:custGeom>
          <a:ln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Metin kutusu"/>
          <p:cNvSpPr txBox="1"/>
          <p:nvPr/>
        </p:nvSpPr>
        <p:spPr>
          <a:xfrm>
            <a:off x="4643438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3500430" y="23574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6143636" y="13572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071934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4572000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4214810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710238" y="242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6000760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46" name="45 Metin kutusu"/>
          <p:cNvSpPr txBox="1"/>
          <p:nvPr/>
        </p:nvSpPr>
        <p:spPr>
          <a:xfrm>
            <a:off x="6072198" y="27860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7" name="46 Metin kutusu"/>
          <p:cNvSpPr txBox="1"/>
          <p:nvPr/>
        </p:nvSpPr>
        <p:spPr>
          <a:xfrm>
            <a:off x="7429520" y="2000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48" name="47 Metin kutusu"/>
          <p:cNvSpPr txBox="1"/>
          <p:nvPr/>
        </p:nvSpPr>
        <p:spPr>
          <a:xfrm>
            <a:off x="707233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cxnSp>
        <p:nvCxnSpPr>
          <p:cNvPr id="49" name="48 Düz Ok Bağlayıcısı"/>
          <p:cNvCxnSpPr/>
          <p:nvPr/>
        </p:nvCxnSpPr>
        <p:spPr>
          <a:xfrm>
            <a:off x="5929322" y="1142984"/>
            <a:ext cx="1071570" cy="85725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0800000" flipV="1">
            <a:off x="3714744" y="3286124"/>
            <a:ext cx="1143008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357158" y="178592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[A,B,E,G]     14</a:t>
            </a:r>
            <a:endParaRPr lang="tr-TR" dirty="0"/>
          </a:p>
        </p:txBody>
      </p:sp>
      <p:cxnSp>
        <p:nvCxnSpPr>
          <p:cNvPr id="51" name="50 Düz Ok Bağlayıcısı"/>
          <p:cNvCxnSpPr/>
          <p:nvPr/>
        </p:nvCxnSpPr>
        <p:spPr>
          <a:xfrm rot="10800000" flipV="1">
            <a:off x="5572132" y="2643182"/>
            <a:ext cx="1287472" cy="57150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Metin kutusu"/>
          <p:cNvSpPr txBox="1"/>
          <p:nvPr/>
        </p:nvSpPr>
        <p:spPr>
          <a:xfrm>
            <a:off x="357158" y="2214554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[A,B,D,E,G]     13</a:t>
            </a:r>
            <a:endParaRPr lang="tr-TR" dirty="0"/>
          </a:p>
        </p:txBody>
      </p:sp>
      <p:sp>
        <p:nvSpPr>
          <p:cNvPr id="61" name="60 Metin kutusu"/>
          <p:cNvSpPr txBox="1"/>
          <p:nvPr/>
        </p:nvSpPr>
        <p:spPr>
          <a:xfrm>
            <a:off x="357158" y="2643182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[A,B,D,C,F,G]     23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357158" y="3643314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[A,B,D,C,D,E,G]     17</a:t>
            </a:r>
            <a:endParaRPr lang="tr-TR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357158" y="4071942"/>
            <a:ext cx="1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[A,C,F, G]     15</a:t>
            </a:r>
            <a:endParaRPr lang="tr-TR" dirty="0"/>
          </a:p>
        </p:txBody>
      </p:sp>
      <p:cxnSp>
        <p:nvCxnSpPr>
          <p:cNvPr id="50" name="49 Düz Ok Bağlayıcısı"/>
          <p:cNvCxnSpPr/>
          <p:nvPr/>
        </p:nvCxnSpPr>
        <p:spPr>
          <a:xfrm>
            <a:off x="3357554" y="3643314"/>
            <a:ext cx="1785950" cy="114300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Metin kutusu"/>
          <p:cNvSpPr txBox="1"/>
          <p:nvPr/>
        </p:nvSpPr>
        <p:spPr>
          <a:xfrm>
            <a:off x="357158" y="4572008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[A,C,D,E, G]     9</a:t>
            </a:r>
            <a:endParaRPr lang="tr-TR" dirty="0"/>
          </a:p>
        </p:txBody>
      </p:sp>
      <p:sp>
        <p:nvSpPr>
          <p:cNvPr id="44" name="43 Metin kutusu"/>
          <p:cNvSpPr txBox="1"/>
          <p:nvPr/>
        </p:nvSpPr>
        <p:spPr>
          <a:xfrm>
            <a:off x="2428860" y="5715016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Uygun yol : [A,C,D,E, G]     9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500694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5286380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428728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500826" y="314324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92879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1928794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428728" y="292893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143240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85722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428728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92879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3500430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3071802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6500826" y="314324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500694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928662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428728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5429256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92879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6929454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7429520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3143240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3071802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3500430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500166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00166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929454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7429520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6.hareket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rot="5400000">
            <a:off x="1250133" y="2821777"/>
            <a:ext cx="350046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 rot="5400000">
            <a:off x="4071934" y="2928934"/>
            <a:ext cx="371477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8 Grup"/>
          <p:cNvGrpSpPr/>
          <p:nvPr/>
        </p:nvGrpSpPr>
        <p:grpSpPr>
          <a:xfrm>
            <a:off x="5429256" y="3143248"/>
            <a:ext cx="571504" cy="215108"/>
            <a:chOff x="3143240" y="3143248"/>
            <a:chExt cx="571504" cy="215108"/>
          </a:xfrm>
        </p:grpSpPr>
        <p:sp>
          <p:nvSpPr>
            <p:cNvPr id="10" name="9 Dikdörtgen"/>
            <p:cNvSpPr/>
            <p:nvPr/>
          </p:nvSpPr>
          <p:spPr>
            <a:xfrm>
              <a:off x="3143240" y="3143248"/>
              <a:ext cx="57150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cxnSp>
          <p:nvCxnSpPr>
            <p:cNvPr id="12" name="11 Düz Bağlayıcı"/>
            <p:cNvCxnSpPr>
              <a:stCxn id="10" idx="0"/>
              <a:endCxn id="10" idx="2"/>
            </p:cNvCxnSpPr>
            <p:nvPr/>
          </p:nvCxnSpPr>
          <p:spPr>
            <a:xfrm rot="16200000" flipH="1">
              <a:off x="3321835" y="325040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Metin kutusu"/>
          <p:cNvSpPr txBox="1"/>
          <p:nvPr/>
        </p:nvSpPr>
        <p:spPr>
          <a:xfrm>
            <a:off x="5072066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M1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357187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M2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1571604" y="25717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1571604" y="30003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C1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5500694" y="342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C3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6715140" y="32146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81&quot;&gt;&lt;property id=&quot;20148&quot; value=&quot;5&quot;/&gt;&lt;property id=&quot;20300&quot; value=&quot;Slide 2 - &amp;quot;3 Yamyam ve 3 Misyoner Problemi&amp;quot;&quot;/&gt;&lt;property id=&quot;20307&quot; value=&quot;264&quot;/&gt;&lt;/object&gt;&lt;object type=&quot;3&quot; unique_id=&quot;10152&quot;&gt;&lt;property id=&quot;20148&quot; value=&quot;5&quot;/&gt;&lt;property id=&quot;20300&quot; value=&quot;Slide 1 - &amp;quot;YAPAY ZEKA ÖDEV - 2&amp;quot;&quot;/&gt;&lt;property id=&quot;20307&quot; value=&quot;269&quot;/&gt;&lt;/object&gt;&lt;object type=&quot;3&quot; unique_id=&quot;10654&quot;&gt;&lt;property id=&quot;20148&quot; value=&quot;5&quot;/&gt;&lt;property id=&quot;20300&quot; value=&quot;Slide 4 - &amp;quot;1.hareket&amp;quot;&quot;/&gt;&lt;property id=&quot;20307&quot; value=&quot;270&quot;/&gt;&lt;/object&gt;&lt;object type=&quot;3&quot; unique_id=&quot;10655&quot;&gt;&lt;property id=&quot;20148&quot; value=&quot;5&quot;/&gt;&lt;property id=&quot;20300&quot; value=&quot;Slide 5 - &amp;quot;2.hareket&amp;quot;&quot;/&gt;&lt;property id=&quot;20307&quot; value=&quot;271&quot;/&gt;&lt;/object&gt;&lt;object type=&quot;3&quot; unique_id=&quot;10656&quot;&gt;&lt;property id=&quot;20148&quot; value=&quot;5&quot;/&gt;&lt;property id=&quot;20300&quot; value=&quot;Slide 6 - &amp;quot;3.hareket&amp;quot;&quot;/&gt;&lt;property id=&quot;20307&quot; value=&quot;272&quot;/&gt;&lt;/object&gt;&lt;object type=&quot;3&quot; unique_id=&quot;10657&quot;&gt;&lt;property id=&quot;20148&quot; value=&quot;5&quot;/&gt;&lt;property id=&quot;20300&quot; value=&quot;Slide 7 - &amp;quot;4.hareket&amp;quot;&quot;/&gt;&lt;property id=&quot;20307&quot; value=&quot;273&quot;/&gt;&lt;/object&gt;&lt;object type=&quot;3&quot; unique_id=&quot;10658&quot;&gt;&lt;property id=&quot;20148&quot; value=&quot;5&quot;/&gt;&lt;property id=&quot;20300&quot; value=&quot;Slide 8 - &amp;quot;5.hareket&amp;quot;&quot;/&gt;&lt;property id=&quot;20307&quot; value=&quot;274&quot;/&gt;&lt;/object&gt;&lt;object type=&quot;3&quot; unique_id=&quot;10659&quot;&gt;&lt;property id=&quot;20148&quot; value=&quot;5&quot;/&gt;&lt;property id=&quot;20300&quot; value=&quot;Slide 9 - &amp;quot;6.hareket&amp;quot;&quot;/&gt;&lt;property id=&quot;20307&quot; value=&quot;275&quot;/&gt;&lt;/object&gt;&lt;object type=&quot;3&quot; unique_id=&quot;10660&quot;&gt;&lt;property id=&quot;20148&quot; value=&quot;5&quot;/&gt;&lt;property id=&quot;20300&quot; value=&quot;Slide 10 - &amp;quot;7.hareket&amp;quot;&quot;/&gt;&lt;property id=&quot;20307&quot; value=&quot;276&quot;/&gt;&lt;/object&gt;&lt;object type=&quot;3&quot; unique_id=&quot;10661&quot;&gt;&lt;property id=&quot;20148&quot; value=&quot;5&quot;/&gt;&lt;property id=&quot;20300&quot; value=&quot;Slide 11 - &amp;quot;8.hareket&amp;quot;&quot;/&gt;&lt;property id=&quot;20307&quot; value=&quot;277&quot;/&gt;&lt;/object&gt;&lt;object type=&quot;3&quot; unique_id=&quot;10662&quot;&gt;&lt;property id=&quot;20148&quot; value=&quot;5&quot;/&gt;&lt;property id=&quot;20300&quot; value=&quot;Slide 12 - &amp;quot;9.hareket&amp;quot;&quot;/&gt;&lt;property id=&quot;20307&quot; value=&quot;278&quot;/&gt;&lt;/object&gt;&lt;object type=&quot;3&quot; unique_id=&quot;10663&quot;&gt;&lt;property id=&quot;20148&quot; value=&quot;5&quot;/&gt;&lt;property id=&quot;20300&quot; value=&quot;Slide 13 - &amp;quot;10.hareket&amp;quot;&quot;/&gt;&lt;property id=&quot;20307&quot; value=&quot;279&quot;/&gt;&lt;/object&gt;&lt;object type=&quot;3&quot; unique_id=&quot;10664&quot;&gt;&lt;property id=&quot;20148&quot; value=&quot;5&quot;/&gt;&lt;property id=&quot;20300&quot; value=&quot;Slide 14 - &amp;quot;11.hareket&amp;quot;&quot;/&gt;&lt;property id=&quot;20307&quot; value=&quot;280&quot;/&gt;&lt;/object&gt;&lt;object type=&quot;3&quot; unique_id=&quot;10665&quot;&gt;&lt;property id=&quot;20148&quot; value=&quot;5&quot;/&gt;&lt;property id=&quot;20300&quot; value=&quot;Slide 15 - &amp;quot;varış&amp;quot;&quot;/&gt;&lt;property id=&quot;20307&quot; value=&quot;281&quot;/&gt;&lt;/object&gt;&lt;object type=&quot;3&quot; unique_id=&quot;10846&quot;&gt;&lt;property id=&quot;20148&quot; value=&quot;5&quot;/&gt;&lt;property id=&quot;20300&quot; value=&quot;Slide 16 - &amp;quot;7 litre problemi&amp;quot;&quot;/&gt;&lt;property id=&quot;20307&quot; value=&quot;287&quot;/&gt;&lt;/object&gt;&lt;object type=&quot;3&quot; unique_id=&quot;10847&quot;&gt;&lt;property id=&quot;20148&quot; value=&quot;5&quot;/&gt;&lt;property id=&quot;20300&quot; value=&quot;Slide 17&quot;/&gt;&lt;property id=&quot;20307&quot; value=&quot;282&quot;/&gt;&lt;/object&gt;&lt;object type=&quot;3&quot; unique_id=&quot;10848&quot;&gt;&lt;property id=&quot;20148&quot; value=&quot;5&quot;/&gt;&lt;property id=&quot;20300&quot; value=&quot;Slide 18&quot;/&gt;&lt;property id=&quot;20307&quot; value=&quot;283&quot;/&gt;&lt;/object&gt;&lt;object type=&quot;3&quot; unique_id=&quot;10849&quot;&gt;&lt;property id=&quot;20148&quot; value=&quot;5&quot;/&gt;&lt;property id=&quot;20300&quot; value=&quot;Slide 19&quot;/&gt;&lt;property id=&quot;20307&quot; value=&quot;284&quot;/&gt;&lt;/object&gt;&lt;object type=&quot;3&quot; unique_id=&quot;10850&quot;&gt;&lt;property id=&quot;20148&quot; value=&quot;5&quot;/&gt;&lt;property id=&quot;20300&quot; value=&quot;Slide 20&quot;/&gt;&lt;property id=&quot;20307&quot; value=&quot;285&quot;/&gt;&lt;/object&gt;&lt;object type=&quot;3&quot; unique_id=&quot;10851&quot;&gt;&lt;property id=&quot;20148&quot; value=&quot;5&quot;/&gt;&lt;property id=&quot;20300&quot; value=&quot;Slide 21&quot;/&gt;&lt;property id=&quot;20307&quot; value=&quot;286&quot;/&gt;&lt;/object&gt;&lt;object type=&quot;3&quot; unique_id=&quot;10896&quot;&gt;&lt;property id=&quot;20148&quot; value=&quot;5&quot;/&gt;&lt;property id=&quot;20300&quot; value=&quot;Slide 22 - &amp;quot;A dan G ye ulaşmak&amp;quot;&quot;/&gt;&lt;property id=&quot;20307&quot; value=&quot;288&quot;/&gt;&lt;/object&gt;&lt;object type=&quot;3&quot; unique_id=&quot;10897&quot;&gt;&lt;property id=&quot;20148&quot; value=&quot;5&quot;/&gt;&lt;property id=&quot;20300&quot; value=&quot;Slide 23 - &amp;quot;Problem&amp;quot;&quot;/&gt;&lt;property id=&quot;20307&quot; value=&quot;289&quot;/&gt;&lt;/object&gt;&lt;object type=&quot;3&quot; unique_id=&quot;10994&quot;&gt;&lt;property id=&quot;20148&quot; value=&quot;5&quot;/&gt;&lt;property id=&quot;20300&quot; value=&quot;Slide 24 - &amp;quot;AĞAÇ&amp;quot;&quot;/&gt;&lt;property id=&quot;20307&quot; value=&quot;290&quot;/&gt;&lt;/object&gt;&lt;object type=&quot;3&quot; unique_id=&quot;11070&quot;&gt;&lt;property id=&quot;20148&quot; value=&quot;5&quot;/&gt;&lt;property id=&quot;20300&quot; value=&quot;Slide 25 - &amp;quot;Iterative deepening arama&amp;quot;&quot;/&gt;&lt;property id=&quot;20307&quot; value=&quot;291&quot;/&gt;&lt;/object&gt;&lt;object type=&quot;3&quot; unique_id=&quot;11409&quot;&gt;&lt;property id=&quot;20148&quot; value=&quot;5&quot;/&gt;&lt;property id=&quot;20300&quot; value=&quot;Slide 26 - &amp;quot;Iterative deepening arama seviye 0&amp;quot;&quot;/&gt;&lt;property id=&quot;20307&quot; value=&quot;292&quot;/&gt;&lt;/object&gt;&lt;object type=&quot;3&quot; unique_id=&quot;11410&quot;&gt;&lt;property id=&quot;20148&quot; value=&quot;5&quot;/&gt;&lt;property id=&quot;20300&quot; value=&quot;Slide 27 - &amp;quot;Iterative deepening arama seviye 1&amp;quot;&quot;/&gt;&lt;property id=&quot;20307&quot; value=&quot;293&quot;/&gt;&lt;/object&gt;&lt;object type=&quot;3&quot; unique_id=&quot;11411&quot;&gt;&lt;property id=&quot;20148&quot; value=&quot;5&quot;/&gt;&lt;property id=&quot;20300&quot; value=&quot;Slide 28 - &amp;quot;Iterative deepening arama seviye 1&amp;quot;&quot;/&gt;&lt;property id=&quot;20307&quot; value=&quot;294&quot;/&gt;&lt;/object&gt;&lt;object type=&quot;3&quot; unique_id=&quot;11412&quot;&gt;&lt;property id=&quot;20148&quot; value=&quot;5&quot;/&gt;&lt;property id=&quot;20300&quot; value=&quot;Slide 29 - &amp;quot;Iterative deepening arama seviye 2&amp;quot;&quot;/&gt;&lt;property id=&quot;20307&quot; value=&quot;295&quot;/&gt;&lt;/object&gt;&lt;object type=&quot;3&quot; unique_id=&quot;11413&quot;&gt;&lt;property id=&quot;20148&quot; value=&quot;5&quot;/&gt;&lt;property id=&quot;20300&quot; value=&quot;Slide 30 - &amp;quot;Iterative deepening arama seviye 2&amp;quot;&quot;/&gt;&lt;property id=&quot;20307&quot; value=&quot;296&quot;/&gt;&lt;/object&gt;&lt;object type=&quot;3&quot; unique_id=&quot;11414&quot;&gt;&lt;property id=&quot;20148&quot; value=&quot;5&quot;/&gt;&lt;property id=&quot;20300&quot; value=&quot;Slide 31 - &amp;quot;Iterative deepening arama seviye 2&amp;quot;&quot;/&gt;&lt;property id=&quot;20307&quot; value=&quot;297&quot;/&gt;&lt;/object&gt;&lt;object type=&quot;3&quot; unique_id=&quot;11415&quot;&gt;&lt;property id=&quot;20148&quot; value=&quot;5&quot;/&gt;&lt;property id=&quot;20300&quot; value=&quot;Slide 32 - &amp;quot;Iterative deepening arama seviye 2&amp;quot;&quot;/&gt;&lt;property id=&quot;20307&quot; value=&quot;298&quot;/&gt;&lt;/object&gt;&lt;object type=&quot;3&quot; unique_id=&quot;11416&quot;&gt;&lt;property id=&quot;20148&quot; value=&quot;5&quot;/&gt;&lt;property id=&quot;20300&quot; value=&quot;Slide 33 - &amp;quot;Iterative deepening arama seviye 2&amp;quot;&quot;/&gt;&lt;property id=&quot;20307&quot; value=&quot;299&quot;/&gt;&lt;/object&gt;&lt;object type=&quot;3&quot; unique_id=&quot;11417&quot;&gt;&lt;property id=&quot;20148&quot; value=&quot;5&quot;/&gt;&lt;property id=&quot;20300&quot; value=&quot;Slide 34 - &amp;quot;Iterative deepening arama seviye 3&amp;quot;&quot;/&gt;&lt;property id=&quot;20307&quot; value=&quot;300&quot;/&gt;&lt;/object&gt;&lt;object type=&quot;3&quot; unique_id=&quot;11523&quot;&gt;&lt;property id=&quot;20148&quot; value=&quot;5&quot;/&gt;&lt;property id=&quot;20300&quot; value=&quot;Slide 35 - &amp;quot;Iterative deepening arama seviye 4&amp;quot;&quot;/&gt;&lt;property id=&quot;20307&quot; value=&quot;301&quot;/&gt;&lt;/object&gt;&lt;object type=&quot;3&quot; unique_id=&quot;11560&quot;&gt;&lt;property id=&quot;20148&quot; value=&quot;5&quot;/&gt;&lt;property id=&quot;20300&quot; value=&quot;Slide 3 - &amp;quot;Başlangıç&amp;quot;&quot;/&gt;&lt;property id=&quot;20307&quot; value=&quot;302&quot;/&gt;&lt;/object&gt;&lt;object type=&quot;3&quot; unique_id=&quot;11894&quot;&gt;&lt;property id=&quot;20148&quot; value=&quot;5&quot;/&gt;&lt;property id=&quot;20300&quot; value=&quot;Slide 36 - &amp;quot;UNIFORM COST ARAMA&amp;quot;&quot;/&gt;&lt;property id=&quot;20307&quot; value=&quot;303&quot;/&gt;&lt;/object&gt;&lt;object type=&quot;3&quot; unique_id=&quot;11895&quot;&gt;&lt;property id=&quot;20148&quot; value=&quot;5&quot;/&gt;&lt;property id=&quot;20300&quot; value=&quot;Slide 37 - &amp;quot;UNIFORM COST ARAMA 1.YOL&amp;quot;&quot;/&gt;&lt;property id=&quot;20307&quot; value=&quot;304&quot;/&gt;&lt;/object&gt;&lt;object type=&quot;3&quot; unique_id=&quot;11896&quot;&gt;&lt;property id=&quot;20148&quot; value=&quot;5&quot;/&gt;&lt;property id=&quot;20300&quot; value=&quot;Slide 38 - &amp;quot;UNIFORM COST ARAMA 2.YOL&amp;quot;&quot;/&gt;&lt;property id=&quot;20307&quot; value=&quot;305&quot;/&gt;&lt;/object&gt;&lt;object type=&quot;3&quot; unique_id=&quot;11897&quot;&gt;&lt;property id=&quot;20148&quot; value=&quot;5&quot;/&gt;&lt;property id=&quot;20300&quot; value=&quot;Slide 39 - &amp;quot;UNIFORM COST ARAMA 3.YOL&amp;quot;&quot;/&gt;&lt;property id=&quot;20307&quot; value=&quot;306&quot;/&gt;&lt;/object&gt;&lt;object type=&quot;3&quot; unique_id=&quot;12144&quot;&gt;&lt;property id=&quot;20148&quot; value=&quot;5&quot;/&gt;&lt;property id=&quot;20300&quot; value=&quot;Slide 40 - &amp;quot;UNIFORM COST ARAMA 4.YOL&amp;quot;&quot;/&gt;&lt;property id=&quot;20307&quot; value=&quot;307&quot;/&gt;&lt;/object&gt;&lt;object type=&quot;3&quot; unique_id=&quot;12145&quot;&gt;&lt;property id=&quot;20148&quot; value=&quot;5&quot;/&gt;&lt;property id=&quot;20300&quot; value=&quot;Slide 41 - &amp;quot;UNIFORM COST ARAMA 5.YOL&amp;quot;&quot;/&gt;&lt;property id=&quot;20307&quot; value=&quot;308&quot;/&gt;&lt;/object&gt;&lt;object type=&quot;3&quot; unique_id=&quot;12146&quot;&gt;&lt;property id=&quot;20148&quot; value=&quot;5&quot;/&gt;&lt;property id=&quot;20300&quot; value=&quot;Slide 42 - &amp;quot;UNIFORM COST ARAMA 6.YOL&amp;quot;&quot;/&gt;&lt;property id=&quot;20307&quot; value=&quot;309&quot;/&gt;&lt;/object&gt;&lt;object type=&quot;3&quot; unique_id=&quot;12147&quot;&gt;&lt;property id=&quot;20148&quot; value=&quot;5&quot;/&gt;&lt;property id=&quot;20300&quot; value=&quot;Slide 43 - &amp;quot;UNIFORM COST ARAMA uygun yol&amp;quot;&quot;/&gt;&lt;property id=&quot;20307&quot; value=&quot;31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492</TotalTime>
  <Words>999</Words>
  <Application>Microsoft Office PowerPoint</Application>
  <PresentationFormat>Ekran Gösterisi (4:3)</PresentationFormat>
  <Paragraphs>624</Paragraphs>
  <Slides>43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Cumba</vt:lpstr>
      <vt:lpstr>YAPAY ZEKA ÖDEV - 2</vt:lpstr>
      <vt:lpstr>3 Yamyam ve 3 Misyoner Problemi</vt:lpstr>
      <vt:lpstr>Başlangıç</vt:lpstr>
      <vt:lpstr>1.hareket</vt:lpstr>
      <vt:lpstr>2.hareket</vt:lpstr>
      <vt:lpstr>3.hareket</vt:lpstr>
      <vt:lpstr>4.hareket</vt:lpstr>
      <vt:lpstr>5.hareket</vt:lpstr>
      <vt:lpstr>6.hareket</vt:lpstr>
      <vt:lpstr>7.hareket</vt:lpstr>
      <vt:lpstr>8.hareket</vt:lpstr>
      <vt:lpstr>9.hareket</vt:lpstr>
      <vt:lpstr>10.hareket</vt:lpstr>
      <vt:lpstr>11.hareket</vt:lpstr>
      <vt:lpstr>varış</vt:lpstr>
      <vt:lpstr>7 litre problemi</vt:lpstr>
      <vt:lpstr>Slayt 17</vt:lpstr>
      <vt:lpstr>Slayt 18</vt:lpstr>
      <vt:lpstr>Slayt 19</vt:lpstr>
      <vt:lpstr>Slayt 20</vt:lpstr>
      <vt:lpstr>Slayt 21</vt:lpstr>
      <vt:lpstr>A dan G ye ulaşmak</vt:lpstr>
      <vt:lpstr>Problem</vt:lpstr>
      <vt:lpstr>AĞAÇ</vt:lpstr>
      <vt:lpstr>Iterative deepening arama</vt:lpstr>
      <vt:lpstr>Iterative deepening arama seviye 0</vt:lpstr>
      <vt:lpstr>Iterative deepening arama seviye 1</vt:lpstr>
      <vt:lpstr>Iterative deepening arama seviye 1</vt:lpstr>
      <vt:lpstr>Iterative deepening arama seviye 2</vt:lpstr>
      <vt:lpstr>Iterative deepening arama seviye 2</vt:lpstr>
      <vt:lpstr>Iterative deepening arama seviye 2</vt:lpstr>
      <vt:lpstr>Iterative deepening arama seviye 2</vt:lpstr>
      <vt:lpstr>Iterative deepening arama seviye 2</vt:lpstr>
      <vt:lpstr>Iterative deepening arama seviye 3</vt:lpstr>
      <vt:lpstr>Iterative deepening arama seviye 4</vt:lpstr>
      <vt:lpstr>UNIFORM COST ARAMA</vt:lpstr>
      <vt:lpstr>UNIFORM COST ARAMA 1.YOL</vt:lpstr>
      <vt:lpstr>UNIFORM COST ARAMA 2.YOL</vt:lpstr>
      <vt:lpstr>UNIFORM COST ARAMA 3.YOL</vt:lpstr>
      <vt:lpstr>UNIFORM COST ARAMA 4.YOL</vt:lpstr>
      <vt:lpstr>UNIFORM COST ARAMA 5.YOL</vt:lpstr>
      <vt:lpstr>UNIFORM COST ARAMA 6.YOL</vt:lpstr>
      <vt:lpstr>UNIFORM COST ARAMA uygun yol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3-Bulmaca Problemi</dc:title>
  <dc:creator>user</dc:creator>
  <cp:lastModifiedBy>NILGUN</cp:lastModifiedBy>
  <cp:revision>73</cp:revision>
  <dcterms:created xsi:type="dcterms:W3CDTF">2009-10-16T12:41:08Z</dcterms:created>
  <dcterms:modified xsi:type="dcterms:W3CDTF">2009-09-24T07:25:49Z</dcterms:modified>
</cp:coreProperties>
</file>